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49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925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025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323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49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737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412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051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104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966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987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Saturday, August 29,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3685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88" r:id="rId6"/>
    <p:sldLayoutId id="2147483784" r:id="rId7"/>
    <p:sldLayoutId id="2147483785" r:id="rId8"/>
    <p:sldLayoutId id="2147483786" r:id="rId9"/>
    <p:sldLayoutId id="2147483787" r:id="rId10"/>
    <p:sldLayoutId id="214748378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3E760B8C-89FC-4C84-BDDB-42EAB2395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F914C4-C5A5-4982-9A65-FB804A1DF1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561" r="9091" b="3831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 useBgFill="1">
        <p:nvSpPr>
          <p:cNvPr id="43" name="Freeform: Shape 42">
            <a:extLst>
              <a:ext uri="{FF2B5EF4-FFF2-40B4-BE49-F238E27FC236}">
                <a16:creationId xmlns:a16="http://schemas.microsoft.com/office/drawing/2014/main" id="{26D9977B-0E49-40A1-B999-9C80377FC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100407" cy="6858000"/>
          </a:xfrm>
          <a:custGeom>
            <a:avLst/>
            <a:gdLst>
              <a:gd name="connsiteX0" fmla="*/ 1478232 w 7100407"/>
              <a:gd name="connsiteY0" fmla="*/ 0 h 6858000"/>
              <a:gd name="connsiteX1" fmla="*/ 5123701 w 7100407"/>
              <a:gd name="connsiteY1" fmla="*/ 0 h 6858000"/>
              <a:gd name="connsiteX2" fmla="*/ 5336836 w 7100407"/>
              <a:gd name="connsiteY2" fmla="*/ 117758 h 6858000"/>
              <a:gd name="connsiteX3" fmla="*/ 5569892 w 7100407"/>
              <a:gd name="connsiteY3" fmla="*/ 265913 h 6858000"/>
              <a:gd name="connsiteX4" fmla="*/ 6748214 w 7100407"/>
              <a:gd name="connsiteY4" fmla="*/ 1870260 h 6858000"/>
              <a:gd name="connsiteX5" fmla="*/ 7044312 w 7100407"/>
              <a:gd name="connsiteY5" fmla="*/ 3583629 h 6858000"/>
              <a:gd name="connsiteX6" fmla="*/ 5784507 w 7100407"/>
              <a:gd name="connsiteY6" fmla="*/ 6102159 h 6858000"/>
              <a:gd name="connsiteX7" fmla="*/ 4543102 w 7100407"/>
              <a:gd name="connsiteY7" fmla="*/ 6794309 h 6858000"/>
              <a:gd name="connsiteX8" fmla="*/ 4294648 w 7100407"/>
              <a:gd name="connsiteY8" fmla="*/ 6858000 h 6858000"/>
              <a:gd name="connsiteX9" fmla="*/ 2401901 w 7100407"/>
              <a:gd name="connsiteY9" fmla="*/ 6858000 h 6858000"/>
              <a:gd name="connsiteX10" fmla="*/ 2199908 w 7100407"/>
              <a:gd name="connsiteY10" fmla="*/ 6808527 h 6858000"/>
              <a:gd name="connsiteX11" fmla="*/ 1561496 w 7100407"/>
              <a:gd name="connsiteY11" fmla="*/ 6516913 h 6858000"/>
              <a:gd name="connsiteX12" fmla="*/ 508318 w 7100407"/>
              <a:gd name="connsiteY12" fmla="*/ 5721038 h 6858000"/>
              <a:gd name="connsiteX13" fmla="*/ 43792 w 7100407"/>
              <a:gd name="connsiteY13" fmla="*/ 5068808 h 6858000"/>
              <a:gd name="connsiteX14" fmla="*/ 0 w 7100407"/>
              <a:gd name="connsiteY14" fmla="*/ 4992019 h 6858000"/>
              <a:gd name="connsiteX15" fmla="*/ 0 w 7100407"/>
              <a:gd name="connsiteY15" fmla="*/ 1586010 h 6858000"/>
              <a:gd name="connsiteX16" fmla="*/ 3658 w 7100407"/>
              <a:gd name="connsiteY16" fmla="*/ 1575960 h 6858000"/>
              <a:gd name="connsiteX17" fmla="*/ 763224 w 7100407"/>
              <a:gd name="connsiteY17" fmla="*/ 435512 h 6858000"/>
              <a:gd name="connsiteX18" fmla="*/ 1376867 w 7100407"/>
              <a:gd name="connsiteY18" fmla="*/ 535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100407" h="6858000">
                <a:moveTo>
                  <a:pt x="1478232" y="0"/>
                </a:moveTo>
                <a:lnTo>
                  <a:pt x="5123701" y="0"/>
                </a:lnTo>
                <a:lnTo>
                  <a:pt x="5336836" y="117758"/>
                </a:lnTo>
                <a:cubicBezTo>
                  <a:pt x="5419064" y="166493"/>
                  <a:pt x="5496999" y="216088"/>
                  <a:pt x="5569892" y="265913"/>
                </a:cubicBezTo>
                <a:cubicBezTo>
                  <a:pt x="5738965" y="373824"/>
                  <a:pt x="6502212" y="1317394"/>
                  <a:pt x="6748214" y="1870260"/>
                </a:cubicBezTo>
                <a:cubicBezTo>
                  <a:pt x="6993681" y="2422592"/>
                  <a:pt x="7205013" y="2877517"/>
                  <a:pt x="7044312" y="3583629"/>
                </a:cubicBezTo>
                <a:cubicBezTo>
                  <a:pt x="6883604" y="4288680"/>
                  <a:pt x="6353534" y="5625104"/>
                  <a:pt x="5784507" y="6102159"/>
                </a:cubicBezTo>
                <a:cubicBezTo>
                  <a:pt x="5429525" y="6399659"/>
                  <a:pt x="5014472" y="6649034"/>
                  <a:pt x="4543102" y="6794309"/>
                </a:cubicBezTo>
                <a:lnTo>
                  <a:pt x="4294648" y="6858000"/>
                </a:lnTo>
                <a:lnTo>
                  <a:pt x="2401901" y="6858000"/>
                </a:lnTo>
                <a:lnTo>
                  <a:pt x="2199908" y="6808527"/>
                </a:lnTo>
                <a:cubicBezTo>
                  <a:pt x="1966062" y="6739921"/>
                  <a:pt x="1757315" y="6643529"/>
                  <a:pt x="1561496" y="6516913"/>
                </a:cubicBezTo>
                <a:cubicBezTo>
                  <a:pt x="1210791" y="6251624"/>
                  <a:pt x="784153" y="6061198"/>
                  <a:pt x="508318" y="5721038"/>
                </a:cubicBezTo>
                <a:cubicBezTo>
                  <a:pt x="370401" y="5550958"/>
                  <a:pt x="199309" y="5325558"/>
                  <a:pt x="43792" y="5068808"/>
                </a:cubicBezTo>
                <a:lnTo>
                  <a:pt x="0" y="4992019"/>
                </a:lnTo>
                <a:lnTo>
                  <a:pt x="0" y="1586010"/>
                </a:lnTo>
                <a:lnTo>
                  <a:pt x="3658" y="1575960"/>
                </a:lnTo>
                <a:cubicBezTo>
                  <a:pt x="175346" y="1155399"/>
                  <a:pt x="427427" y="771309"/>
                  <a:pt x="763224" y="435512"/>
                </a:cubicBezTo>
                <a:cubicBezTo>
                  <a:pt x="809294" y="389442"/>
                  <a:pt x="1049752" y="231096"/>
                  <a:pt x="1376867" y="53544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19D650-B4F7-4286-8A8E-59DD2DD728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1449388"/>
            <a:ext cx="5015638" cy="20750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/>
              <a:t>Capstone Project-Battle of the Neighborhoods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403CA3-5FB4-4F80-B7A5-C73358D411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" y="3810000"/>
            <a:ext cx="6126480" cy="159861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Analysis and Clustering of Japanese Restaurants in New York, USA  Cassandra E Salotti                          August 29</a:t>
            </a:r>
            <a:r>
              <a:rPr lang="en-US" baseline="30000" dirty="0"/>
              <a:t>th</a:t>
            </a:r>
            <a:r>
              <a:rPr lang="en-US" dirty="0"/>
              <a:t>, 2020</a:t>
            </a:r>
          </a:p>
        </p:txBody>
      </p:sp>
    </p:spTree>
    <p:extLst>
      <p:ext uri="{BB962C8B-B14F-4D97-AF65-F5344CB8AC3E}">
        <p14:creationId xmlns:p14="http://schemas.microsoft.com/office/powerpoint/2010/main" val="2680277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D4DD8-67AC-46A4-8522-A12FFD4F8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D9298-6092-4CF1-99E9-61BF561CDC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Identify an optimal location to open a Japanese Restaurant in New York, NY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Consider factors such as existing concentration of restaurants and population distribution of Japanese Americans in the New York Metropolitan and Greater New York City areas.</a:t>
            </a:r>
          </a:p>
        </p:txBody>
      </p:sp>
    </p:spTree>
    <p:extLst>
      <p:ext uri="{BB962C8B-B14F-4D97-AF65-F5344CB8AC3E}">
        <p14:creationId xmlns:p14="http://schemas.microsoft.com/office/powerpoint/2010/main" val="3156069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C00F0-6F88-4C2F-B30C-7E3D5979D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27AE3D-3834-474D-8FB7-F5C00A9D43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Location details of current Japanese restaurants using Foursquare API Get Venue/Search Endpoint calls.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Geopy Nominatim to retrieve geo-coordinates for New York and Scarsdale (Westchester County, NY)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Additional location used for Foursquare API call since output is limited to 50 results.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014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5ED9E2D9-EE69-4775-8CE5-9EAC35AD2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3D75B673-1FA7-415E-8B2E-7A0550C8B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AF4DDF-452C-4FA1-8998-B404B48B0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619200"/>
            <a:ext cx="4991961" cy="147732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sz="3200" dirty="0"/>
              <a:t>Exploratory Data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87B23A-6744-4E2C-8385-4A8D5281AA72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7892" r="24977"/>
          <a:stretch/>
        </p:blipFill>
        <p:spPr>
          <a:xfrm>
            <a:off x="20" y="10"/>
            <a:ext cx="5903704" cy="6857990"/>
          </a:xfrm>
          <a:custGeom>
            <a:avLst/>
            <a:gdLst/>
            <a:ahLst/>
            <a:cxnLst/>
            <a:rect l="l" t="t" r="r" b="b"/>
            <a:pathLst>
              <a:path w="5903724" h="6858000">
                <a:moveTo>
                  <a:pt x="0" y="0"/>
                </a:moveTo>
                <a:lnTo>
                  <a:pt x="5886178" y="0"/>
                </a:lnTo>
                <a:lnTo>
                  <a:pt x="5890522" y="42009"/>
                </a:lnTo>
                <a:cubicBezTo>
                  <a:pt x="5948302" y="788432"/>
                  <a:pt x="5795211" y="5194623"/>
                  <a:pt x="5836720" y="6279216"/>
                </a:cubicBezTo>
                <a:cubicBezTo>
                  <a:pt x="5842686" y="6384211"/>
                  <a:pt x="5845802" y="6526851"/>
                  <a:pt x="5846540" y="6699667"/>
                </a:cubicBezTo>
                <a:lnTo>
                  <a:pt x="584650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3AE649-A899-41A1-89AC-392D2AA67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0000" y="2541600"/>
            <a:ext cx="4991962" cy="3216273"/>
          </a:xfrm>
        </p:spPr>
        <p:txBody>
          <a:bodyPr vert="horz" lIns="0" tIns="0" rIns="0" bIns="0" rtlCol="0">
            <a:normAutofit/>
          </a:bodyPr>
          <a:lstStyle/>
          <a:p>
            <a:pPr indent="-228600">
              <a:buFont typeface="The Hand Extrablack" panose="03070A02030502020204" pitchFamily="66" charset="0"/>
              <a:buChar char="•"/>
            </a:pPr>
            <a:r>
              <a:rPr lang="en-US" dirty="0"/>
              <a:t>Plotting Restaurants on Map</a:t>
            </a:r>
          </a:p>
          <a:p>
            <a:pPr marL="342900" indent="-228600">
              <a:buFont typeface="The Hand Extrablack" panose="03070A02030502020204" pitchFamily="66" charset="0"/>
              <a:buChar char="•"/>
            </a:pPr>
            <a:r>
              <a:rPr lang="en-US" dirty="0"/>
              <a:t>71 Restaurants Identified</a:t>
            </a:r>
          </a:p>
        </p:txBody>
      </p:sp>
    </p:spTree>
    <p:extLst>
      <p:ext uri="{BB962C8B-B14F-4D97-AF65-F5344CB8AC3E}">
        <p14:creationId xmlns:p14="http://schemas.microsoft.com/office/powerpoint/2010/main" val="2488384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5DF12-4AD5-4FAF-977D-B909F20F1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 Algorithm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008E4FD-756E-4BF4-AC6D-99911A563885}"/>
              </a:ext>
            </a:extLst>
          </p:cNvPr>
          <p:cNvPicPr>
            <a:picLocks noGrp="1"/>
          </p:cNvPicPr>
          <p:nvPr>
            <p:ph type="pic" idx="1"/>
          </p:nvPr>
        </p:nvPicPr>
        <p:blipFill rotWithShape="1">
          <a:blip r:embed="rId2"/>
          <a:srcRect l="8974" r="8974"/>
          <a:stretch/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87640B-4649-43E6-B354-3A2A4BBF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K-Means Clusters Identified on Map</a:t>
            </a:r>
          </a:p>
        </p:txBody>
      </p:sp>
    </p:spTree>
    <p:extLst>
      <p:ext uri="{BB962C8B-B14F-4D97-AF65-F5344CB8AC3E}">
        <p14:creationId xmlns:p14="http://schemas.microsoft.com/office/powerpoint/2010/main" val="3423155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09FE0-766E-4BC2-80BA-FCE8F3090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and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646AE-FBB6-485A-AFE7-A58E42C94E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Greater number of Japanese restaurants in Manhattan, Staten Island, Brooklyn, Westchester County, and Bergen County (NJ)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Queens is home to a good-size Japanese population but has far less Japanese restaurants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Manhattan would normally be considered ideal; however COVID-19 is hitting the food service industry the hardest here due to a lack of tourist influx plus remote working/learning for Japanese expatriates and students</a:t>
            </a:r>
          </a:p>
        </p:txBody>
      </p:sp>
    </p:spTree>
    <p:extLst>
      <p:ext uri="{BB962C8B-B14F-4D97-AF65-F5344CB8AC3E}">
        <p14:creationId xmlns:p14="http://schemas.microsoft.com/office/powerpoint/2010/main" val="3096070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49AA4-D002-42C8-8199-C2484B5F6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7672B-F083-45D9-A272-39E90716AF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borough of Queens could be an ideal choice going forward to open new Japanese restaurants.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Northeastern and Central Queens should be considered for their substantial population of Asian Americans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Halting of travel due to pandemic means that Japanese restaurants would fare best in population-dense residential areas that are familiar with Japanese cuisine.</a:t>
            </a:r>
          </a:p>
        </p:txBody>
      </p:sp>
    </p:spTree>
    <p:extLst>
      <p:ext uri="{BB962C8B-B14F-4D97-AF65-F5344CB8AC3E}">
        <p14:creationId xmlns:p14="http://schemas.microsoft.com/office/powerpoint/2010/main" val="3459071211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Blob V2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Blob">
      <a:majorFont>
        <a:latin typeface="Sagona Book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261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Sagona Book</vt:lpstr>
      <vt:lpstr>The Hand Extrablack</vt:lpstr>
      <vt:lpstr>BlobVTI</vt:lpstr>
      <vt:lpstr>Capstone Project-Battle of the Neighborhoods</vt:lpstr>
      <vt:lpstr>Business Problem</vt:lpstr>
      <vt:lpstr>Data</vt:lpstr>
      <vt:lpstr>Exploratory Data Analysis</vt:lpstr>
      <vt:lpstr>K-Means Clustering Algorithm</vt:lpstr>
      <vt:lpstr>Result and Discussion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Project-Battle of the Neighborhoods</dc:title>
  <dc:creator>Cassandra Salotti</dc:creator>
  <cp:lastModifiedBy>Cassandra Salotti</cp:lastModifiedBy>
  <cp:revision>3</cp:revision>
  <dcterms:created xsi:type="dcterms:W3CDTF">2020-08-29T17:48:29Z</dcterms:created>
  <dcterms:modified xsi:type="dcterms:W3CDTF">2020-08-29T18:01:09Z</dcterms:modified>
</cp:coreProperties>
</file>

<file path=docProps/thumbnail.jpeg>
</file>